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Lst>
  <p:sldIdLst>
    <p:sldId id="256" r:id="rId2"/>
    <p:sldId id="257" r:id="rId3"/>
    <p:sldId id="260" r:id="rId4"/>
    <p:sldId id="261" r:id="rId5"/>
    <p:sldId id="262" r:id="rId6"/>
    <p:sldId id="263" r:id="rId7"/>
    <p:sldId id="264"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90" d="100"/>
          <a:sy n="90" d="100"/>
        </p:scale>
        <p:origin x="84"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48A87A34-81AB-432B-8DAE-1953F412C126}" type="datetimeFigureOut">
              <a:rPr lang="en-US" smtClean="0"/>
              <a:t>1/31/2014</a:t>
            </a:fld>
            <a:endParaRPr lang="en-US" dirty="0"/>
          </a:p>
        </p:txBody>
      </p:sp>
      <p:sp>
        <p:nvSpPr>
          <p:cNvPr id="5" name="Footer Placeholder 4"/>
          <p:cNvSpPr>
            <a:spLocks noGrp="1"/>
          </p:cNvSpPr>
          <p:nvPr>
            <p:ph type="ftr" sz="quarter" idx="11"/>
          </p:nvPr>
        </p:nvSpPr>
        <p:spPr>
          <a:xfrm>
            <a:off x="1371600" y="4323845"/>
            <a:ext cx="6400800" cy="365125"/>
          </a:xfrm>
        </p:spPr>
        <p:txBody>
          <a:bodyPr/>
          <a:lstStyle/>
          <a:p>
            <a:endParaRPr lang="en-US" dirty="0"/>
          </a:p>
        </p:txBody>
      </p:sp>
      <p:sp>
        <p:nvSpPr>
          <p:cNvPr id="6" name="Slide Number Placeholder 5"/>
          <p:cNvSpPr>
            <a:spLocks noGrp="1"/>
          </p:cNvSpPr>
          <p:nvPr>
            <p:ph type="sldNum" sz="quarter" idx="12"/>
          </p:nvPr>
        </p:nvSpPr>
        <p:spPr>
          <a:xfrm>
            <a:off x="8077200" y="1430866"/>
            <a:ext cx="2743200"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88376695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1/31/2014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98399414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9" name="Picture 8"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smtClean="0"/>
              <a:pPr/>
              <a:t>1/31/2014</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95501909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1" name="Picture 10"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smtClean="0"/>
              <a:pPr/>
              <a:t>1/31/2014</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smtClean="0"/>
              <a:t>‹#›</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42241188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8" name="Picture 7"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48A87A34-81AB-432B-8DAE-1953F412C126}" type="datetimeFigureOut">
              <a:rPr lang="en-US" smtClean="0"/>
              <a:pPr/>
              <a:t>1/31/2014</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85495116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smtClean="0"/>
              <a:t>1/31/2014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22390164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smtClean="0"/>
              <a:t>1/31/2014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72807366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1/31/2014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7139355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9" name="Picture 8"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48A87A34-81AB-432B-8DAE-1953F412C126}" type="datetimeFigureOut">
              <a:rPr lang="en-US" smtClean="0"/>
              <a:pPr/>
              <a:t>1/31/2014</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61278983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1/31/2014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59796979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8" name="Picture 7"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smtClean="0"/>
              <a:pPr/>
              <a:t>1/31/2014</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23500179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t>1/31/2014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28137896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3132666"/>
            <a:ext cx="5311775" cy="308601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3132666"/>
            <a:ext cx="5334000" cy="308601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1/31/2014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5626345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1/31/2014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85518958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1/31/2014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78703292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n-US" smtClean="0"/>
              <a:t>Click to edit Master title style</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1/31/2014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73572133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1/31/2014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59063326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C3-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smtClean="0"/>
              <a:pPr/>
              <a:t>1/31/2014</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986423164"/>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 id="2147483686" r:id="rId17"/>
  </p:sldLayoutIdLst>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3: Learning Goal #2</a:t>
            </a:r>
            <a:endParaRPr lang="en-US" dirty="0"/>
          </a:p>
        </p:txBody>
      </p:sp>
      <p:sp>
        <p:nvSpPr>
          <p:cNvPr id="3" name="Subtitle 2"/>
          <p:cNvSpPr>
            <a:spLocks noGrp="1"/>
          </p:cNvSpPr>
          <p:nvPr>
            <p:ph type="subTitle" idx="1"/>
          </p:nvPr>
        </p:nvSpPr>
        <p:spPr>
          <a:xfrm>
            <a:off x="1371600" y="3632200"/>
            <a:ext cx="9448800" cy="1532227"/>
          </a:xfrm>
        </p:spPr>
        <p:txBody>
          <a:bodyPr>
            <a:normAutofit/>
          </a:bodyPr>
          <a:lstStyle/>
          <a:p>
            <a:r>
              <a:rPr lang="en-US" dirty="0" smtClean="0"/>
              <a:t>                             By: Windell James and Landris Baggs</a:t>
            </a:r>
          </a:p>
          <a:p>
            <a:r>
              <a:rPr lang="en-US" dirty="0" smtClean="0"/>
              <a:t>                                       Astronomy 4</a:t>
            </a:r>
            <a:r>
              <a:rPr lang="en-US" baseline="30000" dirty="0" smtClean="0"/>
              <a:t>th</a:t>
            </a:r>
            <a:r>
              <a:rPr lang="en-US" dirty="0" smtClean="0"/>
              <a:t> Block </a:t>
            </a:r>
          </a:p>
          <a:p>
            <a:r>
              <a:rPr lang="en-US" dirty="0" smtClean="0"/>
              <a:t>                                           Mr. Richardson</a:t>
            </a:r>
            <a:endParaRPr lang="en-US" dirty="0"/>
          </a:p>
        </p:txBody>
      </p:sp>
    </p:spTree>
    <p:extLst>
      <p:ext uri="{BB962C8B-B14F-4D97-AF65-F5344CB8AC3E}">
        <p14:creationId xmlns:p14="http://schemas.microsoft.com/office/powerpoint/2010/main" val="238575464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Goal</a:t>
            </a:r>
            <a:endParaRPr lang="en-US" dirty="0"/>
          </a:p>
        </p:txBody>
      </p:sp>
      <p:sp>
        <p:nvSpPr>
          <p:cNvPr id="3" name="Content Placeholder 2"/>
          <p:cNvSpPr>
            <a:spLocks noGrp="1"/>
          </p:cNvSpPr>
          <p:nvPr>
            <p:ph idx="1"/>
          </p:nvPr>
        </p:nvSpPr>
        <p:spPr/>
        <p:txBody>
          <a:bodyPr/>
          <a:lstStyle/>
          <a:p>
            <a:r>
              <a:rPr lang="en-US" sz="3600" dirty="0" smtClean="0"/>
              <a:t>Describe the major regions of the electromagnetic spectrum and explain how the properties of Earth’s atmosphere affect our ability to make astronomical observations at different wavelengths.</a:t>
            </a:r>
          </a:p>
          <a:p>
            <a:pPr marL="0" indent="0">
              <a:buNone/>
            </a:pPr>
            <a:endParaRPr lang="en-US" dirty="0"/>
          </a:p>
        </p:txBody>
      </p:sp>
    </p:spTree>
    <p:extLst>
      <p:ext uri="{BB962C8B-B14F-4D97-AF65-F5344CB8AC3E}">
        <p14:creationId xmlns:p14="http://schemas.microsoft.com/office/powerpoint/2010/main" val="240889849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Short Term explanation</a:t>
            </a:r>
            <a:endParaRPr lang="en-US" dirty="0"/>
          </a:p>
        </p:txBody>
      </p:sp>
      <p:sp>
        <p:nvSpPr>
          <p:cNvPr id="3" name="Content Placeholder 2"/>
          <p:cNvSpPr>
            <a:spLocks noGrp="1"/>
          </p:cNvSpPr>
          <p:nvPr>
            <p:ph idx="1"/>
          </p:nvPr>
        </p:nvSpPr>
        <p:spPr>
          <a:xfrm>
            <a:off x="685800" y="2194560"/>
            <a:ext cx="10820400" cy="4425181"/>
          </a:xfrm>
        </p:spPr>
        <p:txBody>
          <a:bodyPr>
            <a:normAutofit/>
          </a:bodyPr>
          <a:lstStyle/>
          <a:p>
            <a:r>
              <a:rPr lang="en-US" dirty="0"/>
              <a:t>Electromagnetic spectrum is a collection of all possible occurrences of electromagnetic radiation The following are regions of the electromagnetic spectrum of increasing energy and they include gamma rays, microwave, visible, </a:t>
            </a:r>
            <a:r>
              <a:rPr lang="en-US" dirty="0" smtClean="0"/>
              <a:t>X-rays</a:t>
            </a:r>
            <a:r>
              <a:rPr lang="en-US" dirty="0"/>
              <a:t>, ultraviolet, radio waves and infrared</a:t>
            </a:r>
            <a:r>
              <a:rPr lang="en-US" dirty="0" smtClean="0"/>
              <a:t>.</a:t>
            </a:r>
          </a:p>
          <a:p>
            <a:r>
              <a:rPr lang="en-US" dirty="0"/>
              <a:t>The electromagnetic spectrum extends from below the low frequencies used for modern radio communication to gamma radiation at the short-wavelength (high-frequency</a:t>
            </a:r>
            <a:r>
              <a:rPr lang="en-US" dirty="0" smtClean="0"/>
              <a:t>).</a:t>
            </a:r>
          </a:p>
          <a:p>
            <a:r>
              <a:rPr lang="en-US" dirty="0"/>
              <a:t>Most parts of the electromagnetic spectrum are used in science for spectroscopic and other probing interactions, as ways to study and characterize matter</a:t>
            </a:r>
            <a:r>
              <a:rPr lang="en-US" dirty="0" smtClean="0"/>
              <a:t>.</a:t>
            </a:r>
          </a:p>
          <a:p>
            <a:r>
              <a:rPr lang="en-US" dirty="0"/>
              <a:t>Generally, electromagnetic radiation is classified by wavelength into radio wave, microwave, terahertz (or sub-millimeter) radiation, infrared, the visible region we perceive as light, ultraviolet, X-rays and gamma rays. </a:t>
            </a:r>
          </a:p>
        </p:txBody>
      </p:sp>
    </p:spTree>
    <p:extLst>
      <p:ext uri="{BB962C8B-B14F-4D97-AF65-F5344CB8AC3E}">
        <p14:creationId xmlns:p14="http://schemas.microsoft.com/office/powerpoint/2010/main" val="195890187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Chart</a:t>
            </a:r>
            <a:endParaRPr lang="en-US" dirty="0"/>
          </a:p>
        </p:txBody>
      </p:sp>
      <p:pic>
        <p:nvPicPr>
          <p:cNvPr id="1026" name="Picture 2" descr="File:EM Spectrum Properties edit.sv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0608" y="1555124"/>
            <a:ext cx="7402400" cy="467825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www.helpsavetheclimate.com/emspectrum1.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63009" y="1761716"/>
            <a:ext cx="4243724" cy="2449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013638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Charts Continued……</a:t>
            </a:r>
            <a:endParaRPr lang="en-US" dirty="0"/>
          </a:p>
        </p:txBody>
      </p:sp>
      <p:pic>
        <p:nvPicPr>
          <p:cNvPr id="3074" name="Picture 2" descr="http://staff.on.br/jlkm/astron2e/AT_MEDIA/CH03/CHAP03AT/AT03FG08.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06758" y="1951800"/>
            <a:ext cx="5598824" cy="2800504"/>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staff.on.br/jlkm/astron2e/AT_MEDIA/CH03/CHAP03AT/AT03FG0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90952" y="1951800"/>
            <a:ext cx="5167648" cy="40755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43078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Explanation of the Answer</a:t>
            </a:r>
            <a:endParaRPr lang="en-US" dirty="0"/>
          </a:p>
        </p:txBody>
      </p:sp>
      <p:sp>
        <p:nvSpPr>
          <p:cNvPr id="3" name="Content Placeholder 2"/>
          <p:cNvSpPr>
            <a:spLocks noGrp="1"/>
          </p:cNvSpPr>
          <p:nvPr>
            <p:ph idx="1"/>
          </p:nvPr>
        </p:nvSpPr>
        <p:spPr/>
        <p:txBody>
          <a:bodyPr>
            <a:normAutofit fontScale="92500"/>
          </a:bodyPr>
          <a:lstStyle/>
          <a:p>
            <a:r>
              <a:rPr lang="en-US" dirty="0" smtClean="0"/>
              <a:t>Only a small fraction of the radiation produced by astronomical objects actually reaches the surface of the Earth, because of the </a:t>
            </a:r>
            <a:r>
              <a:rPr lang="en-US" i="1" dirty="0" smtClean="0"/>
              <a:t>opacity </a:t>
            </a:r>
            <a:r>
              <a:rPr lang="en-US" dirty="0" smtClean="0"/>
              <a:t>of our atmosphere.</a:t>
            </a:r>
          </a:p>
          <a:p>
            <a:r>
              <a:rPr lang="en-US" dirty="0" smtClean="0"/>
              <a:t>Certain atmospheric gases absorb radiation very efficiently at some wavelengths. </a:t>
            </a:r>
          </a:p>
          <a:p>
            <a:pPr marL="0" indent="0">
              <a:buNone/>
            </a:pPr>
            <a:r>
              <a:rPr lang="en-US" dirty="0" smtClean="0"/>
              <a:t>       Ex. Water vapor(H20)and Oxygen (O2) absorb radio waves having wavelengths less than about a centimeter, while water vapor and carbon dioxide (CO2) are strong absorbers of infrared radiation.</a:t>
            </a:r>
          </a:p>
          <a:p>
            <a:pPr marL="0" indent="0">
              <a:buNone/>
            </a:pPr>
            <a:r>
              <a:rPr lang="en-US" dirty="0"/>
              <a:t> </a:t>
            </a:r>
            <a:r>
              <a:rPr lang="en-US" dirty="0" smtClean="0"/>
              <a:t>      Ex. #2. Ultraviolet, X-ray, and gamma radiation are completely blocked by the ozone layer (O3) high in Earth’s atmosphere .</a:t>
            </a:r>
          </a:p>
          <a:p>
            <a:pPr marL="0" indent="0">
              <a:buNone/>
            </a:pPr>
            <a:r>
              <a:rPr lang="en-US" dirty="0"/>
              <a:t> </a:t>
            </a:r>
            <a:r>
              <a:rPr lang="en-US" dirty="0" smtClean="0"/>
              <a:t>      Ex. #3.</a:t>
            </a:r>
            <a:r>
              <a:rPr lang="en-US" dirty="0"/>
              <a:t>  the interaction between the Sun's ultraviolet radiation and the upper atmosphere produces a thin, electrically conducting layer at an altitude of about 100 km. The </a:t>
            </a:r>
            <a:r>
              <a:rPr lang="en-US" i="1" dirty="0"/>
              <a:t>ionosphere</a:t>
            </a:r>
            <a:r>
              <a:rPr lang="en-US" dirty="0"/>
              <a:t>, as this layer is known, reflects long-wavelength radio waves (wavelengths greater than about 10 m) as well as a mirror reflects visible light.</a:t>
            </a:r>
            <a:endParaRPr lang="en-US" dirty="0" smtClean="0"/>
          </a:p>
          <a:p>
            <a:pPr marL="0" indent="0">
              <a:buNone/>
            </a:pPr>
            <a:endParaRPr lang="en-US" dirty="0"/>
          </a:p>
        </p:txBody>
      </p:sp>
    </p:spTree>
    <p:extLst>
      <p:ext uri="{BB962C8B-B14F-4D97-AF65-F5344CB8AC3E}">
        <p14:creationId xmlns:p14="http://schemas.microsoft.com/office/powerpoint/2010/main" val="223047208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explanation Of answer continued………….</a:t>
            </a:r>
            <a:endParaRPr lang="en-US" dirty="0"/>
          </a:p>
        </p:txBody>
      </p:sp>
      <p:sp>
        <p:nvSpPr>
          <p:cNvPr id="3" name="Content Placeholder 2"/>
          <p:cNvSpPr>
            <a:spLocks noGrp="1"/>
          </p:cNvSpPr>
          <p:nvPr>
            <p:ph idx="1"/>
          </p:nvPr>
        </p:nvSpPr>
        <p:spPr/>
        <p:txBody>
          <a:bodyPr/>
          <a:lstStyle/>
          <a:p>
            <a:r>
              <a:rPr lang="en-US" dirty="0"/>
              <a:t>The effect of all this blockage is that there are only a few </a:t>
            </a:r>
            <a:r>
              <a:rPr lang="en-US" i="1" dirty="0"/>
              <a:t>windows</a:t>
            </a:r>
            <a:r>
              <a:rPr lang="en-US" dirty="0"/>
              <a:t>, at well-defined locations in the electromagnetic spectrum, where Earth's atmosphere is transparent. In much of the radio and in the visible portions of the spectrum, the opacity is low, so we can study the universe at those wavelengths from ground level. In parts of the infrared range, the atmosphere is partially transparent, so we can make certain infrared observations from the ground. Moving to the tops of mountains, above as much of the atmosphere as possible, improves observations. In the rest of the spectrum, however, the atmosphere is opaque. Ultraviolet, X-ray, and gamma-ray observations can be made only from above the atmosphere, from orbiting satellites.</a:t>
            </a:r>
          </a:p>
        </p:txBody>
      </p:sp>
    </p:spTree>
    <p:extLst>
      <p:ext uri="{BB962C8B-B14F-4D97-AF65-F5344CB8AC3E}">
        <p14:creationId xmlns:p14="http://schemas.microsoft.com/office/powerpoint/2010/main" val="99582225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C4220D"/>
      </a:accent1>
      <a:accent2>
        <a:srgbClr val="EB7712"/>
      </a:accent2>
      <a:accent3>
        <a:srgbClr val="ECBD31"/>
      </a:accent3>
      <a:accent4>
        <a:srgbClr val="92CE4A"/>
      </a:accent4>
      <a:accent5>
        <a:srgbClr val="50CFB4"/>
      </a:accent5>
      <a:accent6>
        <a:srgbClr val="0D8EC5"/>
      </a:accent6>
      <a:hlink>
        <a:srgbClr val="EA5A0C"/>
      </a:hlink>
      <a:folHlink>
        <a:srgbClr val="F09D3A"/>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FE1EB5C7-81A8-4CBA-AE6E-B3BF73DC3895}"/>
    </a:ext>
  </a:extLst>
</a:theme>
</file>

<file path=docProps/app.xml><?xml version="1.0" encoding="utf-8"?>
<Properties xmlns="http://schemas.openxmlformats.org/officeDocument/2006/extended-properties" xmlns:vt="http://schemas.openxmlformats.org/officeDocument/2006/docPropsVTypes">
  <Template>TC104033937[[fn=Vapor Trail]]</Template>
  <TotalTime>56</TotalTime>
  <Words>319</Words>
  <Application>Microsoft Office PowerPoint</Application>
  <PresentationFormat>Widescreen</PresentationFormat>
  <Paragraphs>21</Paragraphs>
  <Slides>7</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Century Gothic</vt:lpstr>
      <vt:lpstr>Vapor Trail</vt:lpstr>
      <vt:lpstr>Chapter 3: Learning Goal #2</vt:lpstr>
      <vt:lpstr>Learning Goal</vt:lpstr>
      <vt:lpstr>Short Term explanation</vt:lpstr>
      <vt:lpstr>Data Chart</vt:lpstr>
      <vt:lpstr>Data Charts Continued……</vt:lpstr>
      <vt:lpstr>Explanation of the Answer</vt:lpstr>
      <vt:lpstr>explanation Of answer continued………….</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3: Learning Goal #2</dc:title>
  <dc:creator>Landris Baggs</dc:creator>
  <cp:lastModifiedBy>Richardson Luther W</cp:lastModifiedBy>
  <cp:revision>7</cp:revision>
  <dcterms:created xsi:type="dcterms:W3CDTF">2014-01-29T19:09:17Z</dcterms:created>
  <dcterms:modified xsi:type="dcterms:W3CDTF">2014-01-31T20:03:29Z</dcterms:modified>
</cp:coreProperties>
</file>